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sldIdLst>
    <p:sldId id="256" r:id="rId2"/>
    <p:sldId id="257" r:id="rId3"/>
    <p:sldId id="258" r:id="rId4"/>
    <p:sldId id="263" r:id="rId5"/>
    <p:sldId id="266" r:id="rId6"/>
    <p:sldId id="265" r:id="rId7"/>
    <p:sldId id="264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 varScale="1">
        <p:scale>
          <a:sx n="62" d="100"/>
          <a:sy n="62" d="100"/>
        </p:scale>
        <p:origin x="4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DA3811-B22D-477D-977C-BC34CEE5173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88707E3-872B-498B-A3CF-144B66C96210}">
      <dgm:prSet/>
      <dgm:spPr/>
      <dgm:t>
        <a:bodyPr/>
        <a:lstStyle/>
        <a:p>
          <a:r>
            <a:rPr lang="hr-HR"/>
            <a:t>Vrednovanje za učenje</a:t>
          </a:r>
          <a:endParaRPr lang="en-US"/>
        </a:p>
      </dgm:t>
    </dgm:pt>
    <dgm:pt modelId="{5683606B-45CC-4616-B884-B0764E0B491D}" type="parTrans" cxnId="{4801A396-9338-44FE-84A5-AE04C436433A}">
      <dgm:prSet/>
      <dgm:spPr/>
      <dgm:t>
        <a:bodyPr/>
        <a:lstStyle/>
        <a:p>
          <a:endParaRPr lang="en-US"/>
        </a:p>
      </dgm:t>
    </dgm:pt>
    <dgm:pt modelId="{B5BFAAE3-9691-4482-89B1-9C2EC70EE422}" type="sibTrans" cxnId="{4801A396-9338-44FE-84A5-AE04C436433A}">
      <dgm:prSet/>
      <dgm:spPr/>
      <dgm:t>
        <a:bodyPr/>
        <a:lstStyle/>
        <a:p>
          <a:endParaRPr lang="en-US"/>
        </a:p>
      </dgm:t>
    </dgm:pt>
    <dgm:pt modelId="{5CF73A2C-0DD5-443C-92A9-608807339BE4}">
      <dgm:prSet/>
      <dgm:spPr/>
      <dgm:t>
        <a:bodyPr/>
        <a:lstStyle/>
        <a:p>
          <a:r>
            <a:rPr lang="hr-HR"/>
            <a:t>Vrednovanje kao učenje</a:t>
          </a:r>
          <a:endParaRPr lang="en-US"/>
        </a:p>
      </dgm:t>
    </dgm:pt>
    <dgm:pt modelId="{C388F1A8-8956-4A6E-A28B-47B98367D3E5}" type="parTrans" cxnId="{8FB26E01-0E49-4779-A005-51928671CF36}">
      <dgm:prSet/>
      <dgm:spPr/>
      <dgm:t>
        <a:bodyPr/>
        <a:lstStyle/>
        <a:p>
          <a:endParaRPr lang="en-US"/>
        </a:p>
      </dgm:t>
    </dgm:pt>
    <dgm:pt modelId="{1EC13876-B1A4-4A8D-B435-4B2964D3EA7B}" type="sibTrans" cxnId="{8FB26E01-0E49-4779-A005-51928671CF36}">
      <dgm:prSet/>
      <dgm:spPr/>
      <dgm:t>
        <a:bodyPr/>
        <a:lstStyle/>
        <a:p>
          <a:endParaRPr lang="en-US"/>
        </a:p>
      </dgm:t>
    </dgm:pt>
    <dgm:pt modelId="{FA931E3A-85F5-4431-AEF7-716B6E5FB5CC}">
      <dgm:prSet/>
      <dgm:spPr/>
      <dgm:t>
        <a:bodyPr/>
        <a:lstStyle/>
        <a:p>
          <a:r>
            <a:rPr lang="hr-HR"/>
            <a:t>Vrednovanje naučenoga</a:t>
          </a:r>
          <a:endParaRPr lang="en-US"/>
        </a:p>
      </dgm:t>
    </dgm:pt>
    <dgm:pt modelId="{E13F27C0-48B5-46F3-8D0A-3FBB56E8EC61}" type="parTrans" cxnId="{EA9B8200-0035-41E9-86DF-438B48967B86}">
      <dgm:prSet/>
      <dgm:spPr/>
      <dgm:t>
        <a:bodyPr/>
        <a:lstStyle/>
        <a:p>
          <a:endParaRPr lang="en-US"/>
        </a:p>
      </dgm:t>
    </dgm:pt>
    <dgm:pt modelId="{4B6444E0-8B3A-4932-AE1D-4E5034BD88C8}" type="sibTrans" cxnId="{EA9B8200-0035-41E9-86DF-438B48967B86}">
      <dgm:prSet/>
      <dgm:spPr/>
      <dgm:t>
        <a:bodyPr/>
        <a:lstStyle/>
        <a:p>
          <a:endParaRPr lang="en-US"/>
        </a:p>
      </dgm:t>
    </dgm:pt>
    <dgm:pt modelId="{0FFDF6C5-E993-4E8E-A883-4A5FF6AE4117}" type="pres">
      <dgm:prSet presAssocID="{9DDA3811-B22D-477D-977C-BC34CEE5173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2F48975-7D72-4297-830F-1271B145EAF8}" type="pres">
      <dgm:prSet presAssocID="{A88707E3-872B-498B-A3CF-144B66C96210}" presName="hierRoot1" presStyleCnt="0"/>
      <dgm:spPr/>
    </dgm:pt>
    <dgm:pt modelId="{88E4C228-28D6-4BCA-AEFE-31EAF1AD1515}" type="pres">
      <dgm:prSet presAssocID="{A88707E3-872B-498B-A3CF-144B66C96210}" presName="composite" presStyleCnt="0"/>
      <dgm:spPr/>
    </dgm:pt>
    <dgm:pt modelId="{B0645E32-DFF8-4551-98F9-49F04C3FBC51}" type="pres">
      <dgm:prSet presAssocID="{A88707E3-872B-498B-A3CF-144B66C96210}" presName="background" presStyleLbl="node0" presStyleIdx="0" presStyleCnt="3"/>
      <dgm:spPr/>
    </dgm:pt>
    <dgm:pt modelId="{9055FAC0-65E1-4655-BA4B-61488446EDF0}" type="pres">
      <dgm:prSet presAssocID="{A88707E3-872B-498B-A3CF-144B66C96210}" presName="text" presStyleLbl="fgAcc0" presStyleIdx="0" presStyleCnt="3">
        <dgm:presLayoutVars>
          <dgm:chPref val="3"/>
        </dgm:presLayoutVars>
      </dgm:prSet>
      <dgm:spPr/>
    </dgm:pt>
    <dgm:pt modelId="{2C735BF4-5456-44E4-B8C5-39D5E66AFAD2}" type="pres">
      <dgm:prSet presAssocID="{A88707E3-872B-498B-A3CF-144B66C96210}" presName="hierChild2" presStyleCnt="0"/>
      <dgm:spPr/>
    </dgm:pt>
    <dgm:pt modelId="{0BB7E105-E940-417E-93D7-F4665DE37691}" type="pres">
      <dgm:prSet presAssocID="{5CF73A2C-0DD5-443C-92A9-608807339BE4}" presName="hierRoot1" presStyleCnt="0"/>
      <dgm:spPr/>
    </dgm:pt>
    <dgm:pt modelId="{26B97F5B-E87C-4FA3-8A3A-B17AEAAB7448}" type="pres">
      <dgm:prSet presAssocID="{5CF73A2C-0DD5-443C-92A9-608807339BE4}" presName="composite" presStyleCnt="0"/>
      <dgm:spPr/>
    </dgm:pt>
    <dgm:pt modelId="{382FDBEA-A901-46D3-9F38-549842D9C51E}" type="pres">
      <dgm:prSet presAssocID="{5CF73A2C-0DD5-443C-92A9-608807339BE4}" presName="background" presStyleLbl="node0" presStyleIdx="1" presStyleCnt="3"/>
      <dgm:spPr/>
    </dgm:pt>
    <dgm:pt modelId="{1582BC23-824F-40F2-82FA-D297A3CC6421}" type="pres">
      <dgm:prSet presAssocID="{5CF73A2C-0DD5-443C-92A9-608807339BE4}" presName="text" presStyleLbl="fgAcc0" presStyleIdx="1" presStyleCnt="3">
        <dgm:presLayoutVars>
          <dgm:chPref val="3"/>
        </dgm:presLayoutVars>
      </dgm:prSet>
      <dgm:spPr/>
    </dgm:pt>
    <dgm:pt modelId="{850DC57B-E3F7-487D-AF20-5B4696AAEA4F}" type="pres">
      <dgm:prSet presAssocID="{5CF73A2C-0DD5-443C-92A9-608807339BE4}" presName="hierChild2" presStyleCnt="0"/>
      <dgm:spPr/>
    </dgm:pt>
    <dgm:pt modelId="{B108292A-440E-48B6-8527-2BDD614D8A89}" type="pres">
      <dgm:prSet presAssocID="{FA931E3A-85F5-4431-AEF7-716B6E5FB5CC}" presName="hierRoot1" presStyleCnt="0"/>
      <dgm:spPr/>
    </dgm:pt>
    <dgm:pt modelId="{46C6042D-1465-41DD-9C65-6A4F47269F11}" type="pres">
      <dgm:prSet presAssocID="{FA931E3A-85F5-4431-AEF7-716B6E5FB5CC}" presName="composite" presStyleCnt="0"/>
      <dgm:spPr/>
    </dgm:pt>
    <dgm:pt modelId="{42449A54-A1FB-43B1-89FF-9760367B7BB3}" type="pres">
      <dgm:prSet presAssocID="{FA931E3A-85F5-4431-AEF7-716B6E5FB5CC}" presName="background" presStyleLbl="node0" presStyleIdx="2" presStyleCnt="3"/>
      <dgm:spPr/>
    </dgm:pt>
    <dgm:pt modelId="{3DC1C4A3-5DDD-411E-B66B-00D071E51A78}" type="pres">
      <dgm:prSet presAssocID="{FA931E3A-85F5-4431-AEF7-716B6E5FB5CC}" presName="text" presStyleLbl="fgAcc0" presStyleIdx="2" presStyleCnt="3">
        <dgm:presLayoutVars>
          <dgm:chPref val="3"/>
        </dgm:presLayoutVars>
      </dgm:prSet>
      <dgm:spPr/>
    </dgm:pt>
    <dgm:pt modelId="{A24F9718-8631-46B5-8B10-762EF86BFAD7}" type="pres">
      <dgm:prSet presAssocID="{FA931E3A-85F5-4431-AEF7-716B6E5FB5CC}" presName="hierChild2" presStyleCnt="0"/>
      <dgm:spPr/>
    </dgm:pt>
  </dgm:ptLst>
  <dgm:cxnLst>
    <dgm:cxn modelId="{EA9B8200-0035-41E9-86DF-438B48967B86}" srcId="{9DDA3811-B22D-477D-977C-BC34CEE51736}" destId="{FA931E3A-85F5-4431-AEF7-716B6E5FB5CC}" srcOrd="2" destOrd="0" parTransId="{E13F27C0-48B5-46F3-8D0A-3FBB56E8EC61}" sibTransId="{4B6444E0-8B3A-4932-AE1D-4E5034BD88C8}"/>
    <dgm:cxn modelId="{8FB26E01-0E49-4779-A005-51928671CF36}" srcId="{9DDA3811-B22D-477D-977C-BC34CEE51736}" destId="{5CF73A2C-0DD5-443C-92A9-608807339BE4}" srcOrd="1" destOrd="0" parTransId="{C388F1A8-8956-4A6E-A28B-47B98367D3E5}" sibTransId="{1EC13876-B1A4-4A8D-B435-4B2964D3EA7B}"/>
    <dgm:cxn modelId="{2D42300D-9592-4DFF-92CB-2C1668E4A94F}" type="presOf" srcId="{5CF73A2C-0DD5-443C-92A9-608807339BE4}" destId="{1582BC23-824F-40F2-82FA-D297A3CC6421}" srcOrd="0" destOrd="0" presId="urn:microsoft.com/office/officeart/2005/8/layout/hierarchy1"/>
    <dgm:cxn modelId="{4801A396-9338-44FE-84A5-AE04C436433A}" srcId="{9DDA3811-B22D-477D-977C-BC34CEE51736}" destId="{A88707E3-872B-498B-A3CF-144B66C96210}" srcOrd="0" destOrd="0" parTransId="{5683606B-45CC-4616-B884-B0764E0B491D}" sibTransId="{B5BFAAE3-9691-4482-89B1-9C2EC70EE422}"/>
    <dgm:cxn modelId="{8DE98AB3-7962-4FF3-99CB-2A16F589FC0A}" type="presOf" srcId="{FA931E3A-85F5-4431-AEF7-716B6E5FB5CC}" destId="{3DC1C4A3-5DDD-411E-B66B-00D071E51A78}" srcOrd="0" destOrd="0" presId="urn:microsoft.com/office/officeart/2005/8/layout/hierarchy1"/>
    <dgm:cxn modelId="{05CBC3CD-7A62-44E4-BC14-4293C639622B}" type="presOf" srcId="{9DDA3811-B22D-477D-977C-BC34CEE51736}" destId="{0FFDF6C5-E993-4E8E-A883-4A5FF6AE4117}" srcOrd="0" destOrd="0" presId="urn:microsoft.com/office/officeart/2005/8/layout/hierarchy1"/>
    <dgm:cxn modelId="{CB1CFCEE-32E5-48F9-85E9-72B0F53AEA5F}" type="presOf" srcId="{A88707E3-872B-498B-A3CF-144B66C96210}" destId="{9055FAC0-65E1-4655-BA4B-61488446EDF0}" srcOrd="0" destOrd="0" presId="urn:microsoft.com/office/officeart/2005/8/layout/hierarchy1"/>
    <dgm:cxn modelId="{03CE9ABB-A0B3-49D6-AFEE-BEA48B741B27}" type="presParOf" srcId="{0FFDF6C5-E993-4E8E-A883-4A5FF6AE4117}" destId="{62F48975-7D72-4297-830F-1271B145EAF8}" srcOrd="0" destOrd="0" presId="urn:microsoft.com/office/officeart/2005/8/layout/hierarchy1"/>
    <dgm:cxn modelId="{D7CD8DA2-1B9E-4ED7-8119-38043F052AAC}" type="presParOf" srcId="{62F48975-7D72-4297-830F-1271B145EAF8}" destId="{88E4C228-28D6-4BCA-AEFE-31EAF1AD1515}" srcOrd="0" destOrd="0" presId="urn:microsoft.com/office/officeart/2005/8/layout/hierarchy1"/>
    <dgm:cxn modelId="{253ACB9F-44DE-4956-B860-2D40D762778A}" type="presParOf" srcId="{88E4C228-28D6-4BCA-AEFE-31EAF1AD1515}" destId="{B0645E32-DFF8-4551-98F9-49F04C3FBC51}" srcOrd="0" destOrd="0" presId="urn:microsoft.com/office/officeart/2005/8/layout/hierarchy1"/>
    <dgm:cxn modelId="{D326F91F-0E28-4007-809E-1DAE35F084CE}" type="presParOf" srcId="{88E4C228-28D6-4BCA-AEFE-31EAF1AD1515}" destId="{9055FAC0-65E1-4655-BA4B-61488446EDF0}" srcOrd="1" destOrd="0" presId="urn:microsoft.com/office/officeart/2005/8/layout/hierarchy1"/>
    <dgm:cxn modelId="{8E7B269F-342A-4C05-9092-E341B527D46D}" type="presParOf" srcId="{62F48975-7D72-4297-830F-1271B145EAF8}" destId="{2C735BF4-5456-44E4-B8C5-39D5E66AFAD2}" srcOrd="1" destOrd="0" presId="urn:microsoft.com/office/officeart/2005/8/layout/hierarchy1"/>
    <dgm:cxn modelId="{7BF95EFD-B1AC-4CCD-82BB-E114EC08427C}" type="presParOf" srcId="{0FFDF6C5-E993-4E8E-A883-4A5FF6AE4117}" destId="{0BB7E105-E940-417E-93D7-F4665DE37691}" srcOrd="1" destOrd="0" presId="urn:microsoft.com/office/officeart/2005/8/layout/hierarchy1"/>
    <dgm:cxn modelId="{1235FC71-321F-40C3-B7CE-5515C6BA5528}" type="presParOf" srcId="{0BB7E105-E940-417E-93D7-F4665DE37691}" destId="{26B97F5B-E87C-4FA3-8A3A-B17AEAAB7448}" srcOrd="0" destOrd="0" presId="urn:microsoft.com/office/officeart/2005/8/layout/hierarchy1"/>
    <dgm:cxn modelId="{7F0A350B-4766-4FEC-AD40-CE769B25E05C}" type="presParOf" srcId="{26B97F5B-E87C-4FA3-8A3A-B17AEAAB7448}" destId="{382FDBEA-A901-46D3-9F38-549842D9C51E}" srcOrd="0" destOrd="0" presId="urn:microsoft.com/office/officeart/2005/8/layout/hierarchy1"/>
    <dgm:cxn modelId="{3A650B5E-734E-4A29-99F8-7EEAFF951D77}" type="presParOf" srcId="{26B97F5B-E87C-4FA3-8A3A-B17AEAAB7448}" destId="{1582BC23-824F-40F2-82FA-D297A3CC6421}" srcOrd="1" destOrd="0" presId="urn:microsoft.com/office/officeart/2005/8/layout/hierarchy1"/>
    <dgm:cxn modelId="{CF803920-B0E5-4E34-9BB8-088B86D62599}" type="presParOf" srcId="{0BB7E105-E940-417E-93D7-F4665DE37691}" destId="{850DC57B-E3F7-487D-AF20-5B4696AAEA4F}" srcOrd="1" destOrd="0" presId="urn:microsoft.com/office/officeart/2005/8/layout/hierarchy1"/>
    <dgm:cxn modelId="{53F760A8-A167-479F-84BB-FF68AEEAE8A7}" type="presParOf" srcId="{0FFDF6C5-E993-4E8E-A883-4A5FF6AE4117}" destId="{B108292A-440E-48B6-8527-2BDD614D8A89}" srcOrd="2" destOrd="0" presId="urn:microsoft.com/office/officeart/2005/8/layout/hierarchy1"/>
    <dgm:cxn modelId="{892F6F64-24A5-439E-8084-53E8C488B7A9}" type="presParOf" srcId="{B108292A-440E-48B6-8527-2BDD614D8A89}" destId="{46C6042D-1465-41DD-9C65-6A4F47269F11}" srcOrd="0" destOrd="0" presId="urn:microsoft.com/office/officeart/2005/8/layout/hierarchy1"/>
    <dgm:cxn modelId="{ECD663FC-2607-4685-ABD2-52808098AAB5}" type="presParOf" srcId="{46C6042D-1465-41DD-9C65-6A4F47269F11}" destId="{42449A54-A1FB-43B1-89FF-9760367B7BB3}" srcOrd="0" destOrd="0" presId="urn:microsoft.com/office/officeart/2005/8/layout/hierarchy1"/>
    <dgm:cxn modelId="{462C0745-145B-4115-9AED-E06AE9B63830}" type="presParOf" srcId="{46C6042D-1465-41DD-9C65-6A4F47269F11}" destId="{3DC1C4A3-5DDD-411E-B66B-00D071E51A78}" srcOrd="1" destOrd="0" presId="urn:microsoft.com/office/officeart/2005/8/layout/hierarchy1"/>
    <dgm:cxn modelId="{D9C2E4E3-591E-4DDA-96DF-005E96B7AC56}" type="presParOf" srcId="{B108292A-440E-48B6-8527-2BDD614D8A89}" destId="{A24F9718-8631-46B5-8B10-762EF86BFAD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645E32-DFF8-4551-98F9-49F04C3FBC51}">
      <dsp:nvSpPr>
        <dsp:cNvPr id="0" name=""/>
        <dsp:cNvSpPr/>
      </dsp:nvSpPr>
      <dsp:spPr>
        <a:xfrm>
          <a:off x="0" y="845551"/>
          <a:ext cx="2828924" cy="1796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55FAC0-65E1-4655-BA4B-61488446EDF0}">
      <dsp:nvSpPr>
        <dsp:cNvPr id="0" name=""/>
        <dsp:cNvSpPr/>
      </dsp:nvSpPr>
      <dsp:spPr>
        <a:xfrm>
          <a:off x="314325" y="1144160"/>
          <a:ext cx="2828924" cy="17963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700" kern="1200"/>
            <a:t>Vrednovanje za učenje</a:t>
          </a:r>
          <a:endParaRPr lang="en-US" sz="3700" kern="1200"/>
        </a:p>
      </dsp:txBody>
      <dsp:txXfrm>
        <a:off x="366939" y="1196774"/>
        <a:ext cx="2723696" cy="1691139"/>
      </dsp:txXfrm>
    </dsp:sp>
    <dsp:sp modelId="{382FDBEA-A901-46D3-9F38-549842D9C51E}">
      <dsp:nvSpPr>
        <dsp:cNvPr id="0" name=""/>
        <dsp:cNvSpPr/>
      </dsp:nvSpPr>
      <dsp:spPr>
        <a:xfrm>
          <a:off x="3457574" y="845551"/>
          <a:ext cx="2828924" cy="1796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82BC23-824F-40F2-82FA-D297A3CC6421}">
      <dsp:nvSpPr>
        <dsp:cNvPr id="0" name=""/>
        <dsp:cNvSpPr/>
      </dsp:nvSpPr>
      <dsp:spPr>
        <a:xfrm>
          <a:off x="3771899" y="1144160"/>
          <a:ext cx="2828924" cy="17963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700" kern="1200"/>
            <a:t>Vrednovanje kao učenje</a:t>
          </a:r>
          <a:endParaRPr lang="en-US" sz="3700" kern="1200"/>
        </a:p>
      </dsp:txBody>
      <dsp:txXfrm>
        <a:off x="3824513" y="1196774"/>
        <a:ext cx="2723696" cy="1691139"/>
      </dsp:txXfrm>
    </dsp:sp>
    <dsp:sp modelId="{42449A54-A1FB-43B1-89FF-9760367B7BB3}">
      <dsp:nvSpPr>
        <dsp:cNvPr id="0" name=""/>
        <dsp:cNvSpPr/>
      </dsp:nvSpPr>
      <dsp:spPr>
        <a:xfrm>
          <a:off x="6915149" y="845551"/>
          <a:ext cx="2828924" cy="1796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C1C4A3-5DDD-411E-B66B-00D071E51A78}">
      <dsp:nvSpPr>
        <dsp:cNvPr id="0" name=""/>
        <dsp:cNvSpPr/>
      </dsp:nvSpPr>
      <dsp:spPr>
        <a:xfrm>
          <a:off x="7229475" y="1144160"/>
          <a:ext cx="2828924" cy="17963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700" kern="1200"/>
            <a:t>Vrednovanje naučenoga</a:t>
          </a:r>
          <a:endParaRPr lang="en-US" sz="3700" kern="1200"/>
        </a:p>
      </dsp:txBody>
      <dsp:txXfrm>
        <a:off x="7282089" y="1196774"/>
        <a:ext cx="2723696" cy="16911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774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735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851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055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43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49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55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254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13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027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646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357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62" r:id="rId5"/>
    <p:sldLayoutId id="2147483756" r:id="rId6"/>
    <p:sldLayoutId id="2147483757" r:id="rId7"/>
    <p:sldLayoutId id="2147483758" r:id="rId8"/>
    <p:sldLayoutId id="2147483761" r:id="rId9"/>
    <p:sldLayoutId id="2147483759" r:id="rId10"/>
    <p:sldLayoutId id="214748376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sv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482F060-A4AF-4E0B-B364-7C6BA4A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6220" y="0"/>
            <a:ext cx="464131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7E154FA-74A9-403B-9628-37FF6C6792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814" y="640080"/>
            <a:ext cx="3659246" cy="2850319"/>
          </a:xfrm>
        </p:spPr>
        <p:txBody>
          <a:bodyPr>
            <a:normAutofit/>
          </a:bodyPr>
          <a:lstStyle/>
          <a:p>
            <a:r>
              <a:rPr lang="hr-HR" sz="5400">
                <a:solidFill>
                  <a:srgbClr val="FFFFFF"/>
                </a:solidFill>
              </a:rPr>
              <a:t>Dobro došli u šesti razred</a:t>
            </a:r>
            <a:endParaRPr lang="hr-HR" sz="5400" dirty="0">
              <a:solidFill>
                <a:srgbClr val="FFFFFF"/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5A8C18F-45B6-412B-BAC7-EEDB70B3EE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814" y="3812134"/>
            <a:ext cx="3659246" cy="2349823"/>
          </a:xfrm>
        </p:spPr>
        <p:txBody>
          <a:bodyPr>
            <a:normAutofit/>
          </a:bodyPr>
          <a:lstStyle/>
          <a:p>
            <a:pPr algn="ctr"/>
            <a:endParaRPr lang="hr-HR" sz="1800" dirty="0">
              <a:solidFill>
                <a:srgbClr val="FFFFFF"/>
              </a:solidFill>
            </a:endParaRPr>
          </a:p>
          <a:p>
            <a:pPr algn="ctr"/>
            <a:r>
              <a:rPr lang="hr-HR" sz="1800" dirty="0">
                <a:solidFill>
                  <a:srgbClr val="FFFFFF"/>
                </a:solidFill>
              </a:rPr>
              <a:t>INFORMATIKA</a:t>
            </a:r>
          </a:p>
          <a:p>
            <a:pPr algn="ctr"/>
            <a:endParaRPr lang="hr-HR" sz="1800" dirty="0">
              <a:solidFill>
                <a:srgbClr val="FFFFFF"/>
              </a:solidFill>
            </a:endParaRPr>
          </a:p>
          <a:p>
            <a:pPr algn="ctr"/>
            <a:r>
              <a:rPr lang="hr-HR" sz="1800" dirty="0">
                <a:solidFill>
                  <a:srgbClr val="FFFFFF"/>
                </a:solidFill>
              </a:rPr>
              <a:t>Učiteljica: </a:t>
            </a:r>
          </a:p>
          <a:p>
            <a:pPr algn="ctr"/>
            <a:r>
              <a:rPr lang="hr-HR" sz="1800" dirty="0">
                <a:solidFill>
                  <a:srgbClr val="FFFFFF"/>
                </a:solidFill>
              </a:rPr>
              <a:t>Kristina </a:t>
            </a:r>
            <a:r>
              <a:rPr lang="hr-HR" sz="1800" dirty="0" err="1">
                <a:solidFill>
                  <a:srgbClr val="FFFFFF"/>
                </a:solidFill>
              </a:rPr>
              <a:t>Slišurić</a:t>
            </a:r>
            <a:endParaRPr lang="hr-HR" sz="1800" dirty="0">
              <a:solidFill>
                <a:srgbClr val="FFFFFF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9EB6DAA-2F0C-43D5-A577-15D5D2C4E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2797" y="3651268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20562455-96E2-4B72-80F5-B5D59E1FC0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833" r="10524"/>
          <a:stretch/>
        </p:blipFill>
        <p:spPr>
          <a:xfrm>
            <a:off x="4635095" y="10"/>
            <a:ext cx="7556889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0050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B0B5164-A78B-4921-BBB2-D54FBCF7B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Pitanja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89D9667-6EC5-4F2B-A490-7F5B09A74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80612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669622-F3CB-4721-AE25-8B40130E5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Teme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FE57CB6-2791-41BD-92FA-DEABB4E0F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hr-HR" dirty="0"/>
              <a:t>Računala i mrežno povezivanje (14 sati)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Programiramo (20 sati)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Digitalno izražavanje i predstavljanje (20 sati)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Moji digitalni tragovi (16 sati)</a:t>
            </a:r>
          </a:p>
        </p:txBody>
      </p:sp>
    </p:spTree>
    <p:extLst>
      <p:ext uri="{BB962C8B-B14F-4D97-AF65-F5344CB8AC3E}">
        <p14:creationId xmlns:p14="http://schemas.microsoft.com/office/powerpoint/2010/main" val="733453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zervirano mjesto sadržaja 5" descr="Računalstvo u oblaku">
            <a:extLst>
              <a:ext uri="{FF2B5EF4-FFF2-40B4-BE49-F238E27FC236}">
                <a16:creationId xmlns:a16="http://schemas.microsoft.com/office/drawing/2014/main" id="{82A87D58-5113-407B-B1F2-4DE8332880DD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1911" y="1155796"/>
            <a:ext cx="1014004" cy="1014004"/>
          </a:xfrm>
          <a:prstGeom prst="rect">
            <a:avLst/>
          </a:prstGeom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94C1DCD1-3C01-4B6C-A2CF-8739D27347E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730" t="31505" r="36376" b="13009"/>
          <a:stretch/>
        </p:blipFill>
        <p:spPr>
          <a:xfrm>
            <a:off x="1246311" y="465246"/>
            <a:ext cx="10945689" cy="5664825"/>
          </a:xfrm>
          <a:prstGeom prst="rect">
            <a:avLst/>
          </a:prstGeom>
        </p:spPr>
      </p:pic>
      <p:pic>
        <p:nvPicPr>
          <p:cNvPr id="8" name="Grafika 7" descr="Poslužitelj">
            <a:extLst>
              <a:ext uri="{FF2B5EF4-FFF2-40B4-BE49-F238E27FC236}">
                <a16:creationId xmlns:a16="http://schemas.microsoft.com/office/drawing/2014/main" id="{A92B5CEE-2A18-4A12-A08D-AC2364C793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32307" y="2268040"/>
            <a:ext cx="1014004" cy="1014004"/>
          </a:xfrm>
          <a:prstGeom prst="rect">
            <a:avLst/>
          </a:prstGeom>
        </p:spPr>
      </p:pic>
      <p:pic>
        <p:nvPicPr>
          <p:cNvPr id="10" name="Grafika 9" descr="E-pošta">
            <a:extLst>
              <a:ext uri="{FF2B5EF4-FFF2-40B4-BE49-F238E27FC236}">
                <a16:creationId xmlns:a16="http://schemas.microsoft.com/office/drawing/2014/main" id="{B8A4E248-0776-4FDB-91AF-B3C1C11D00E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1911" y="3555181"/>
            <a:ext cx="914400" cy="914400"/>
          </a:xfrm>
          <a:prstGeom prst="rect">
            <a:avLst/>
          </a:prstGeom>
        </p:spPr>
      </p:pic>
      <p:pic>
        <p:nvPicPr>
          <p:cNvPr id="14" name="Grafika 13" descr="Učionica">
            <a:extLst>
              <a:ext uri="{FF2B5EF4-FFF2-40B4-BE49-F238E27FC236}">
                <a16:creationId xmlns:a16="http://schemas.microsoft.com/office/drawing/2014/main" id="{1DE91BD4-5E96-4238-B5E3-9EF4114BDB1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1911" y="497817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646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2765A0B8-D721-4AAD-8C61-9C740F9A6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INFORMACIJE I DIGITALNA KOMUNIKACIJA</a:t>
            </a:r>
          </a:p>
        </p:txBody>
      </p:sp>
      <p:pic>
        <p:nvPicPr>
          <p:cNvPr id="6" name="Rezervirano mjesto sadržaja 5" descr="Računalstvo u oblaku">
            <a:extLst>
              <a:ext uri="{FF2B5EF4-FFF2-40B4-BE49-F238E27FC236}">
                <a16:creationId xmlns:a16="http://schemas.microsoft.com/office/drawing/2014/main" id="{82A87D58-5113-407B-B1F2-4DE8332880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41280" y="431800"/>
            <a:ext cx="914400" cy="914400"/>
          </a:xfrm>
          <a:prstGeom prst="rect">
            <a:avLst/>
          </a:prstGeom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94C1DCD1-3C01-4B6C-A2CF-8739D27347E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1923" t="36638" r="37129" b="49957"/>
          <a:stretch/>
        </p:blipFill>
        <p:spPr>
          <a:xfrm>
            <a:off x="2082800" y="1869440"/>
            <a:ext cx="7741920" cy="1368586"/>
          </a:xfrm>
          <a:prstGeom prst="rect">
            <a:avLst/>
          </a:prstGeom>
        </p:spPr>
      </p:pic>
      <p:sp>
        <p:nvSpPr>
          <p:cNvPr id="2" name="TekstniOkvir 1">
            <a:extLst>
              <a:ext uri="{FF2B5EF4-FFF2-40B4-BE49-F238E27FC236}">
                <a16:creationId xmlns:a16="http://schemas.microsoft.com/office/drawing/2014/main" id="{20BEBC4C-6F3A-405A-867A-3F3F76A01C65}"/>
              </a:ext>
            </a:extLst>
          </p:cNvPr>
          <p:cNvSpPr txBox="1"/>
          <p:nvPr/>
        </p:nvSpPr>
        <p:spPr>
          <a:xfrm>
            <a:off x="1351280" y="3429000"/>
            <a:ext cx="92049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  <a:p>
            <a:r>
              <a:rPr lang="hr-HR" dirty="0"/>
              <a:t>RAZINA DOBAR</a:t>
            </a:r>
          </a:p>
          <a:p>
            <a:endParaRPr lang="hr-HR" dirty="0"/>
          </a:p>
          <a:p>
            <a:r>
              <a:rPr lang="hr-HR" dirty="0"/>
              <a:t>A.6.1 Učenik analizira i preuređuje organizaciju na računalu grupirajući podatke prema zajedničkim obilježjima.</a:t>
            </a:r>
          </a:p>
          <a:p>
            <a:endParaRPr lang="hr-HR" dirty="0"/>
          </a:p>
          <a:p>
            <a:r>
              <a:rPr lang="hr-HR" dirty="0"/>
              <a:t>A.6.2. Učenik razlikuje vrste mrežnog povezivanja, prepoznaje pozitivne i negativne strane povezivanja uređaja u mrežu.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43274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:a16="http://schemas.microsoft.com/office/drawing/2014/main" id="{94C1DCD1-3C01-4B6C-A2CF-8739D27347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923" t="49843" r="37129" b="39517"/>
          <a:stretch/>
        </p:blipFill>
        <p:spPr>
          <a:xfrm>
            <a:off x="1541776" y="2176483"/>
            <a:ext cx="9775207" cy="1371600"/>
          </a:xfrm>
          <a:prstGeom prst="rect">
            <a:avLst/>
          </a:prstGeom>
        </p:spPr>
      </p:pic>
      <p:pic>
        <p:nvPicPr>
          <p:cNvPr id="8" name="Grafika 7" descr="Poslužitelj">
            <a:extLst>
              <a:ext uri="{FF2B5EF4-FFF2-40B4-BE49-F238E27FC236}">
                <a16:creationId xmlns:a16="http://schemas.microsoft.com/office/drawing/2014/main" id="{A92B5CEE-2A18-4A12-A08D-AC2364C793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63582" y="504979"/>
            <a:ext cx="1014004" cy="1014004"/>
          </a:xfrm>
          <a:prstGeom prst="rect">
            <a:avLst/>
          </a:prstGeom>
        </p:spPr>
      </p:pic>
      <p:sp>
        <p:nvSpPr>
          <p:cNvPr id="7" name="TekstniOkvir 6">
            <a:extLst>
              <a:ext uri="{FF2B5EF4-FFF2-40B4-BE49-F238E27FC236}">
                <a16:creationId xmlns:a16="http://schemas.microsoft.com/office/drawing/2014/main" id="{028EB2B3-87E5-45A2-84C6-FBC8B59B218D}"/>
              </a:ext>
            </a:extLst>
          </p:cNvPr>
          <p:cNvSpPr txBox="1"/>
          <p:nvPr/>
        </p:nvSpPr>
        <p:spPr>
          <a:xfrm>
            <a:off x="1654792" y="3827979"/>
            <a:ext cx="92049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RAZINA DOBAR </a:t>
            </a:r>
          </a:p>
          <a:p>
            <a:r>
              <a:rPr lang="hr-HR" dirty="0"/>
              <a:t>B.6.1 Učenik samostalno ili uz pomoć učitelja analizira zadani problem te predlaže koje algoritamsko rješenje. Rješenje problema prikazuje riječima govornoga jezika, dijagramom ili naredbama programskoga jezika te samostalno planira i slaže niz uputa kao rješenje problema primjenom algoritamskih struktura slijeda i grananja.</a:t>
            </a:r>
          </a:p>
          <a:p>
            <a:r>
              <a:rPr lang="hr-HR" dirty="0"/>
              <a:t>B.6.2. Učenik uz pomoć učitelja razvija plan rješavanja problema te prepoznaje u njemu </a:t>
            </a:r>
            <a:r>
              <a:rPr lang="hr-HR" dirty="0" err="1"/>
              <a:t>potprobleme</a:t>
            </a:r>
            <a:r>
              <a:rPr lang="hr-HR" dirty="0"/>
              <a:t>, manje probleme s kojima se već susreo, odnosno probleme koje zna riješiti.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9FC4268-1340-4AC7-B755-F301004DE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RAČUNALNO RAZMIŠLJANJE I PROGRAMIRANJE</a:t>
            </a:r>
          </a:p>
        </p:txBody>
      </p:sp>
    </p:spTree>
    <p:extLst>
      <p:ext uri="{BB962C8B-B14F-4D97-AF65-F5344CB8AC3E}">
        <p14:creationId xmlns:p14="http://schemas.microsoft.com/office/powerpoint/2010/main" val="3909566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:a16="http://schemas.microsoft.com/office/drawing/2014/main" id="{94C1DCD1-3C01-4B6C-A2CF-8739D27347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923" t="60484" r="37129" b="27467"/>
          <a:stretch/>
        </p:blipFill>
        <p:spPr>
          <a:xfrm>
            <a:off x="1333123" y="1802785"/>
            <a:ext cx="9822557" cy="1560789"/>
          </a:xfrm>
          <a:prstGeom prst="rect">
            <a:avLst/>
          </a:prstGeom>
        </p:spPr>
      </p:pic>
      <p:pic>
        <p:nvPicPr>
          <p:cNvPr id="10" name="Grafika 9" descr="E-pošta">
            <a:extLst>
              <a:ext uri="{FF2B5EF4-FFF2-40B4-BE49-F238E27FC236}">
                <a16:creationId xmlns:a16="http://schemas.microsoft.com/office/drawing/2014/main" id="{B8A4E248-0776-4FDB-91AF-B3C1C11D00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23839" y="342519"/>
            <a:ext cx="914400" cy="914400"/>
          </a:xfrm>
          <a:prstGeom prst="rect">
            <a:avLst/>
          </a:prstGeom>
        </p:spPr>
      </p:pic>
      <p:sp>
        <p:nvSpPr>
          <p:cNvPr id="7" name="TekstniOkvir 6">
            <a:extLst>
              <a:ext uri="{FF2B5EF4-FFF2-40B4-BE49-F238E27FC236}">
                <a16:creationId xmlns:a16="http://schemas.microsoft.com/office/drawing/2014/main" id="{5FFD437B-DBDF-4563-9CB6-2D737B1C2388}"/>
              </a:ext>
            </a:extLst>
          </p:cNvPr>
          <p:cNvSpPr txBox="1"/>
          <p:nvPr/>
        </p:nvSpPr>
        <p:spPr>
          <a:xfrm>
            <a:off x="500063" y="3429000"/>
            <a:ext cx="118289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RAZINA DOBAR</a:t>
            </a:r>
          </a:p>
          <a:p>
            <a:pPr fontAlgn="base"/>
            <a:r>
              <a:rPr lang="hr-HR" dirty="0"/>
              <a:t>C.6.1 Učenik analizira uvjete korištenja pojedinim programom.</a:t>
            </a:r>
          </a:p>
          <a:p>
            <a:pPr fontAlgn="base"/>
            <a:r>
              <a:rPr lang="hr-HR" dirty="0"/>
              <a:t>Učenik pronalazi odgovarajuće mogućnosti programa te preuređuje digitalni sadržaj za potrebe zadatka učenja.</a:t>
            </a:r>
          </a:p>
          <a:p>
            <a:endParaRPr lang="hr-HR" dirty="0"/>
          </a:p>
          <a:p>
            <a:pPr fontAlgn="base"/>
            <a:r>
              <a:rPr lang="hr-HR" dirty="0"/>
              <a:t>C.6.2 Učenik opisuje i provodi postupak prijave i odjave na </a:t>
            </a:r>
            <a:r>
              <a:rPr lang="hr-HR" i="1" dirty="0"/>
              <a:t>online </a:t>
            </a:r>
            <a:r>
              <a:rPr lang="hr-HR" dirty="0"/>
              <a:t>servis za pohranu poštujući pravila privatnosti.</a:t>
            </a:r>
          </a:p>
          <a:p>
            <a:pPr fontAlgn="base"/>
            <a:r>
              <a:rPr lang="hr-HR" dirty="0"/>
              <a:t>Učenik se koristi osnovnim mogućnostima primjerenoga programa kao pomoći pri izvršavanju zadataka učenja.</a:t>
            </a:r>
          </a:p>
          <a:p>
            <a:endParaRPr lang="hr-HR" dirty="0"/>
          </a:p>
          <a:p>
            <a:r>
              <a:rPr lang="hr-HR" dirty="0"/>
              <a:t>C.6.3 Učenik zajedno s drugim poznatim osobama planira suradnički rad te aktivno sudjeluje u zajedničkome stvaranju </a:t>
            </a:r>
            <a:r>
              <a:rPr lang="hr-HR" i="1" dirty="0"/>
              <a:t>online </a:t>
            </a:r>
            <a:r>
              <a:rPr lang="hr-HR" dirty="0"/>
              <a:t>sadržaja.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AA761699-F717-4C42-A85B-3F86F1473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DIGITALNA PISMENOST I KOMUNIKACIJA</a:t>
            </a:r>
          </a:p>
        </p:txBody>
      </p:sp>
    </p:spTree>
    <p:extLst>
      <p:ext uri="{BB962C8B-B14F-4D97-AF65-F5344CB8AC3E}">
        <p14:creationId xmlns:p14="http://schemas.microsoft.com/office/powerpoint/2010/main" val="943087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:a16="http://schemas.microsoft.com/office/drawing/2014/main" id="{94C1DCD1-3C01-4B6C-A2CF-8739D27347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923" t="72335" r="37129" b="14828"/>
          <a:stretch/>
        </p:blipFill>
        <p:spPr>
          <a:xfrm>
            <a:off x="2255520" y="2006024"/>
            <a:ext cx="7741920" cy="1310640"/>
          </a:xfrm>
          <a:prstGeom prst="rect">
            <a:avLst/>
          </a:prstGeom>
        </p:spPr>
      </p:pic>
      <p:pic>
        <p:nvPicPr>
          <p:cNvPr id="14" name="Grafika 13" descr="Učionica">
            <a:extLst>
              <a:ext uri="{FF2B5EF4-FFF2-40B4-BE49-F238E27FC236}">
                <a16:creationId xmlns:a16="http://schemas.microsoft.com/office/drawing/2014/main" id="{1DE91BD4-5E96-4238-B5E3-9EF4114BDB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73313" y="822960"/>
            <a:ext cx="914400" cy="914400"/>
          </a:xfrm>
          <a:prstGeom prst="rect">
            <a:avLst/>
          </a:prstGeom>
        </p:spPr>
      </p:pic>
      <p:sp>
        <p:nvSpPr>
          <p:cNvPr id="9" name="TekstniOkvir 8">
            <a:extLst>
              <a:ext uri="{FF2B5EF4-FFF2-40B4-BE49-F238E27FC236}">
                <a16:creationId xmlns:a16="http://schemas.microsoft.com/office/drawing/2014/main" id="{098A53AF-8C24-4C96-B271-4FECDF18B999}"/>
              </a:ext>
            </a:extLst>
          </p:cNvPr>
          <p:cNvSpPr txBox="1"/>
          <p:nvPr/>
        </p:nvSpPr>
        <p:spPr>
          <a:xfrm>
            <a:off x="1076960" y="3429000"/>
            <a:ext cx="97066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RAZINA DOBAR</a:t>
            </a:r>
          </a:p>
          <a:p>
            <a:endParaRPr lang="hr-HR" dirty="0"/>
          </a:p>
          <a:p>
            <a:r>
              <a:rPr lang="hr-HR" dirty="0"/>
              <a:t>D.6.1 Učenik pokazuje primjere koji ukazuju na dobre strane dijeljenja informacija na internetu i njihova brzog širenja te razlikuje primjerene informacije od neprimjerenih.</a:t>
            </a:r>
          </a:p>
          <a:p>
            <a:r>
              <a:rPr lang="hr-HR" dirty="0"/>
              <a:t>D.6.2. Učenik prepoznaje govor mržnje, uočava pozitivne i negativne strane </a:t>
            </a:r>
            <a:r>
              <a:rPr lang="hr-HR" i="1" dirty="0"/>
              <a:t>online </a:t>
            </a:r>
            <a:r>
              <a:rPr lang="hr-HR" dirty="0"/>
              <a:t>komunikacije.</a:t>
            </a:r>
          </a:p>
          <a:p>
            <a:pPr fontAlgn="base"/>
            <a:r>
              <a:rPr lang="hr-HR" dirty="0"/>
              <a:t>D.6.3. Učenik provodi postupak prijave i odjave s mrežne zajednice učenja poštujući pravila privatnosti.</a:t>
            </a:r>
          </a:p>
          <a:p>
            <a:pPr fontAlgn="base"/>
            <a:r>
              <a:rPr lang="hr-HR" dirty="0"/>
              <a:t>Učenik se koristi osnovnim mogućnostima korisničkoga sučelja mrežne zajednice učenja za izvršavanje različitih zadataka učenja.</a:t>
            </a:r>
          </a:p>
          <a:p>
            <a:endParaRPr lang="hr-H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526B6C5F-2722-4ADD-89F1-8F4F7D09A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E - DRUŠTVO</a:t>
            </a:r>
          </a:p>
        </p:txBody>
      </p:sp>
    </p:spTree>
    <p:extLst>
      <p:ext uri="{BB962C8B-B14F-4D97-AF65-F5344CB8AC3E}">
        <p14:creationId xmlns:p14="http://schemas.microsoft.com/office/powerpoint/2010/main" val="3542973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8E4006D-38E4-468B-9C35-FF4FE9755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hr-HR" dirty="0"/>
              <a:t>Pristupi vrednovanju, te metode i tehnike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D216E0E2-B5A4-4B84-9315-59B31B7882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8571424"/>
              </p:ext>
            </p:extLst>
          </p:nvPr>
        </p:nvGraphicFramePr>
        <p:xfrm>
          <a:off x="1097280" y="1771650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lipsa 5">
            <a:extLst>
              <a:ext uri="{FF2B5EF4-FFF2-40B4-BE49-F238E27FC236}">
                <a16:creationId xmlns:a16="http://schemas.microsoft.com/office/drawing/2014/main" id="{290CC658-F207-4A92-B730-879B3D871FC1}"/>
              </a:ext>
            </a:extLst>
          </p:cNvPr>
          <p:cNvSpPr/>
          <p:nvPr/>
        </p:nvSpPr>
        <p:spPr>
          <a:xfrm>
            <a:off x="1212565" y="4912277"/>
            <a:ext cx="3064160" cy="12909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Ljestvice procjene – </a:t>
            </a:r>
            <a:r>
              <a:rPr lang="hr-HR" dirty="0" err="1"/>
              <a:t>samopraćenje</a:t>
            </a:r>
            <a:endParaRPr lang="hr-HR" dirty="0"/>
          </a:p>
          <a:p>
            <a:pPr algn="ctr"/>
            <a:r>
              <a:rPr lang="hr-HR" dirty="0"/>
              <a:t>E-portfolio  (One </a:t>
            </a:r>
            <a:r>
              <a:rPr lang="hr-HR" dirty="0" err="1"/>
              <a:t>Drive</a:t>
            </a:r>
            <a:r>
              <a:rPr lang="hr-HR" dirty="0"/>
              <a:t>)</a:t>
            </a:r>
          </a:p>
        </p:txBody>
      </p:sp>
      <p:sp>
        <p:nvSpPr>
          <p:cNvPr id="7" name="Elipsa 6">
            <a:extLst>
              <a:ext uri="{FF2B5EF4-FFF2-40B4-BE49-F238E27FC236}">
                <a16:creationId xmlns:a16="http://schemas.microsoft.com/office/drawing/2014/main" id="{BF1E2977-7EF0-4271-B8A2-26AF1772C2B8}"/>
              </a:ext>
            </a:extLst>
          </p:cNvPr>
          <p:cNvSpPr/>
          <p:nvPr/>
        </p:nvSpPr>
        <p:spPr>
          <a:xfrm>
            <a:off x="4392009" y="4781551"/>
            <a:ext cx="3428015" cy="15906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Ljestvice procjene – </a:t>
            </a:r>
            <a:r>
              <a:rPr lang="hr-HR" dirty="0" err="1"/>
              <a:t>samopraćenje</a:t>
            </a:r>
            <a:endParaRPr lang="hr-HR" dirty="0"/>
          </a:p>
          <a:p>
            <a:pPr algn="ctr"/>
            <a:r>
              <a:rPr lang="hr-HR" dirty="0"/>
              <a:t>Vršnjačko vrednovanje</a:t>
            </a:r>
          </a:p>
          <a:p>
            <a:pPr algn="ctr"/>
            <a:r>
              <a:rPr lang="hr-HR" dirty="0"/>
              <a:t>Izlazne kartice</a:t>
            </a:r>
          </a:p>
        </p:txBody>
      </p:sp>
      <p:sp>
        <p:nvSpPr>
          <p:cNvPr id="8" name="Elipsa 7">
            <a:extLst>
              <a:ext uri="{FF2B5EF4-FFF2-40B4-BE49-F238E27FC236}">
                <a16:creationId xmlns:a16="http://schemas.microsoft.com/office/drawing/2014/main" id="{289720BB-92D3-41BB-AF3C-3AA0309299D8}"/>
              </a:ext>
            </a:extLst>
          </p:cNvPr>
          <p:cNvSpPr/>
          <p:nvPr/>
        </p:nvSpPr>
        <p:spPr>
          <a:xfrm>
            <a:off x="7935308" y="4762392"/>
            <a:ext cx="3428015" cy="15906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Usmeni odgovor</a:t>
            </a:r>
          </a:p>
          <a:p>
            <a:pPr algn="ctr"/>
            <a:r>
              <a:rPr lang="hr-HR" dirty="0"/>
              <a:t>Pisana provjera</a:t>
            </a:r>
          </a:p>
          <a:p>
            <a:pPr algn="ctr"/>
            <a:r>
              <a:rPr lang="hr-HR" dirty="0"/>
              <a:t>Provjera za računalu</a:t>
            </a:r>
          </a:p>
          <a:p>
            <a:pPr algn="ctr"/>
            <a:r>
              <a:rPr lang="hr-HR" dirty="0"/>
              <a:t>Online provjera</a:t>
            </a:r>
          </a:p>
          <a:p>
            <a:pPr algn="ctr"/>
            <a:r>
              <a:rPr lang="hr-HR" dirty="0"/>
              <a:t>Projekti</a:t>
            </a:r>
          </a:p>
        </p:txBody>
      </p:sp>
      <p:sp>
        <p:nvSpPr>
          <p:cNvPr id="10" name="Pravokutnik: zaobljeni kutovi 9">
            <a:extLst>
              <a:ext uri="{FF2B5EF4-FFF2-40B4-BE49-F238E27FC236}">
                <a16:creationId xmlns:a16="http://schemas.microsoft.com/office/drawing/2014/main" id="{561B06CE-785C-4FE4-8F08-EA92668E7A28}"/>
              </a:ext>
            </a:extLst>
          </p:cNvPr>
          <p:cNvSpPr/>
          <p:nvPr/>
        </p:nvSpPr>
        <p:spPr>
          <a:xfrm>
            <a:off x="1106806" y="2038349"/>
            <a:ext cx="3064160" cy="45720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BILJEŠKE</a:t>
            </a:r>
          </a:p>
        </p:txBody>
      </p:sp>
      <p:sp>
        <p:nvSpPr>
          <p:cNvPr id="11" name="Pravokutnik: zaobljeni kutovi 10">
            <a:extLst>
              <a:ext uri="{FF2B5EF4-FFF2-40B4-BE49-F238E27FC236}">
                <a16:creationId xmlns:a16="http://schemas.microsoft.com/office/drawing/2014/main" id="{62B7C7A3-CA8B-4113-83BD-79313549E872}"/>
              </a:ext>
            </a:extLst>
          </p:cNvPr>
          <p:cNvSpPr/>
          <p:nvPr/>
        </p:nvSpPr>
        <p:spPr>
          <a:xfrm>
            <a:off x="8063865" y="2038349"/>
            <a:ext cx="2680335" cy="45720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OCJENA</a:t>
            </a:r>
          </a:p>
        </p:txBody>
      </p:sp>
      <p:sp>
        <p:nvSpPr>
          <p:cNvPr id="12" name="Pravokutnik: zaobljeni kutovi 11">
            <a:extLst>
              <a:ext uri="{FF2B5EF4-FFF2-40B4-BE49-F238E27FC236}">
                <a16:creationId xmlns:a16="http://schemas.microsoft.com/office/drawing/2014/main" id="{34C142A4-D48F-44C8-A77D-EDB60E1D7D9A}"/>
              </a:ext>
            </a:extLst>
          </p:cNvPr>
          <p:cNvSpPr/>
          <p:nvPr/>
        </p:nvSpPr>
        <p:spPr>
          <a:xfrm>
            <a:off x="4469131" y="2038348"/>
            <a:ext cx="3064160" cy="45720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BILJEŠKE</a:t>
            </a:r>
          </a:p>
        </p:txBody>
      </p:sp>
    </p:spTree>
    <p:extLst>
      <p:ext uri="{BB962C8B-B14F-4D97-AF65-F5344CB8AC3E}">
        <p14:creationId xmlns:p14="http://schemas.microsoft.com/office/powerpoint/2010/main" val="3518618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8E4006D-38E4-468B-9C35-FF4FE9755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Elementi vrednovanja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B0B9F1A-6A6E-41B8-B8A1-2E1185302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Usvojenost znanja</a:t>
            </a:r>
          </a:p>
          <a:p>
            <a:pPr lvl="1"/>
            <a:r>
              <a:rPr lang="hr-HR" dirty="0"/>
              <a:t>ocjene za činjenično znanje, razumijevanje koncepata, analiziranje, opisivanje, objašnjavanje, poznavanje pravila.</a:t>
            </a:r>
          </a:p>
          <a:p>
            <a:r>
              <a:rPr lang="hr-HR" dirty="0"/>
              <a:t>Rješavanje problema</a:t>
            </a:r>
          </a:p>
          <a:p>
            <a:pPr lvl="1"/>
            <a:r>
              <a:rPr lang="hr-HR" dirty="0"/>
              <a:t>ocjene za analiziranje i modeliranje problema, korake rješavanja, pisanje algoritama, provjeravanje ispravnosti algoritama, strategije pretraživanja i prikupljanja, istraživanje, samostalnost u rješavanju problema.</a:t>
            </a:r>
          </a:p>
          <a:p>
            <a:r>
              <a:rPr lang="hr-HR" dirty="0"/>
              <a:t>Digitalni sadržaji i suradnja</a:t>
            </a:r>
          </a:p>
          <a:p>
            <a:pPr lvl="1"/>
            <a:r>
              <a:rPr lang="hr-HR" dirty="0"/>
              <a:t>ocjene za odabir primjerenih programa, vještinu uporabe programa, komuniciranje u timu, suradnju na projektu, argumentiranje, predstavljanje svojih radova, odgovornost, samostalnost i promišljenost pri uporabi tehnologije te kvalitetu digitalnoga uratka.</a:t>
            </a:r>
          </a:p>
        </p:txBody>
      </p:sp>
    </p:spTree>
    <p:extLst>
      <p:ext uri="{BB962C8B-B14F-4D97-AF65-F5344CB8AC3E}">
        <p14:creationId xmlns:p14="http://schemas.microsoft.com/office/powerpoint/2010/main" val="415206600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243041"/>
      </a:dk2>
      <a:lt2>
        <a:srgbClr val="E2E4E8"/>
      </a:lt2>
      <a:accent1>
        <a:srgbClr val="C19B4C"/>
      </a:accent1>
      <a:accent2>
        <a:srgbClr val="B15A3B"/>
      </a:accent2>
      <a:accent3>
        <a:srgbClr val="C34D5F"/>
      </a:accent3>
      <a:accent4>
        <a:srgbClr val="B13B7F"/>
      </a:accent4>
      <a:accent5>
        <a:srgbClr val="C34DC2"/>
      </a:accent5>
      <a:accent6>
        <a:srgbClr val="813BB1"/>
      </a:accent6>
      <a:hlink>
        <a:srgbClr val="5277C5"/>
      </a:hlink>
      <a:folHlink>
        <a:srgbClr val="7F7F7F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472</Words>
  <Application>Microsoft Office PowerPoint</Application>
  <PresentationFormat>Široki zaslon</PresentationFormat>
  <Paragraphs>63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RetrospectVTI</vt:lpstr>
      <vt:lpstr>Dobro došli u šesti razred</vt:lpstr>
      <vt:lpstr>Teme</vt:lpstr>
      <vt:lpstr>PowerPoint prezentacija</vt:lpstr>
      <vt:lpstr>INFORMACIJE I DIGITALNA KOMUNIKACIJA</vt:lpstr>
      <vt:lpstr>RAČUNALNO RAZMIŠLJANJE I PROGRAMIRANJE</vt:lpstr>
      <vt:lpstr>DIGITALNA PISMENOST I KOMUNIKACIJA</vt:lpstr>
      <vt:lpstr>E - DRUŠTVO</vt:lpstr>
      <vt:lpstr>Pristupi vrednovanju, te metode i tehnike</vt:lpstr>
      <vt:lpstr>Elementi vrednovanja</vt:lpstr>
      <vt:lpstr>Pitanja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Dobro došli u šesti razred</dc:title>
  <dc:creator>informatika.kristina@gmail.com</dc:creator>
  <cp:lastModifiedBy>informatika.kristina@gmail.com</cp:lastModifiedBy>
  <cp:revision>7</cp:revision>
  <dcterms:created xsi:type="dcterms:W3CDTF">2019-09-10T15:09:05Z</dcterms:created>
  <dcterms:modified xsi:type="dcterms:W3CDTF">2019-09-12T10:06:10Z</dcterms:modified>
</cp:coreProperties>
</file>