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2" r:id="rId9"/>
    <p:sldId id="264" r:id="rId10"/>
    <p:sldId id="265" r:id="rId11"/>
    <p:sldId id="267" r:id="rId12"/>
    <p:sldId id="268" r:id="rId13"/>
    <p:sldId id="271" r:id="rId14"/>
    <p:sldId id="270" r:id="rId15"/>
    <p:sldId id="272" r:id="rId16"/>
    <p:sldId id="275" r:id="rId1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0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B370-885D-4DB2-B527-574EB2A42076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62BD-67E3-4908-9498-B1EBB2D768F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7162-B724-4B90-8A95-E36E14013135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9E6A-5885-40CA-B0EF-46B30376FA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E722-6BF5-4A2D-9D2F-5B90675A3BF1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0974-34DE-4E50-A5B0-77A7A595B7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980C-8EEE-40E1-8710-FBD2533F693E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A32D-99BC-4F4D-9479-F01319026B5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57DC-ED2A-4BE3-B66E-16A910E1CA21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67BB-8DD4-4549-89CA-D49F5EE95A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D035-7C06-4553-AFD6-A517541E4FF6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A2EC-D4AB-4BC0-A1FB-D1392C5343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D331-FA9C-46A1-A981-21F9D03F60D4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9EBD-BF07-4977-867F-D4320DD541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0A89-4D34-467C-9653-6E504F98A502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741E-5EA5-4805-B0B2-4CD2D1B59B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5B45-DE26-4824-A6FF-46E69FDC9F44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5EA3-2248-4335-9BC1-74DB52F2D2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3F12-2D69-4C8E-9841-C8ECFC264DA6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FF5A-EDBA-455C-BAA0-097FBF7D85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6FA1-5123-4F7C-8583-E29BC77DD12C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FD57-4022-40A5-91B8-4A93EAE291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F3E3A-14F2-4349-BEE2-26E69DEE7E86}" type="datetimeFigureOut">
              <a:rPr lang="hr-HR"/>
              <a:pPr>
                <a:defRPr/>
              </a:pPr>
              <a:t>11.2.2013.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1E1B3-5E06-4B45-8866-13D2913532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r.wikipedia.org/wiki/Datoteka:Zagreb_city_(4).JP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r.wikipedia.org/wiki/Datoteka:Matija_Gubec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pPr eaLnBrk="1" hangingPunct="1"/>
            <a:r>
              <a:rPr lang="hr-HR" sz="9600" smtClean="0"/>
              <a:t>MATIJA GUBEC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</p:txBody>
      </p:sp>
      <p:pic>
        <p:nvPicPr>
          <p:cNvPr id="2052" name="Slika 3" descr="imagesCAC3GYWQ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133600"/>
            <a:ext cx="53022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b="1" smtClean="0"/>
              <a:t>Nakon što su seljaci poraženi, Gubec je uhvaćen i odveden u Zagreb. Smaknut je 15. veljače 1573.</a:t>
            </a:r>
          </a:p>
        </p:txBody>
      </p:sp>
      <p:pic>
        <p:nvPicPr>
          <p:cNvPr id="11267" name="Rezervirano mjesto sadržaja 3" descr="Oton_Ivekovic,_Smaknuce_Matije_Gupca_(na_trgu_ispred_crkve_sv__Marka_u_Zagrebu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628775"/>
            <a:ext cx="7056438" cy="503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smtClean="0"/>
              <a:t>LEGENDA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 sz="3200" b="1" smtClean="0"/>
              <a:t>Prema legendi javno je mučen na Trgu svetoga Marka tako što je bio prisiljen nositi krunu od usijanoga željeza (kao "seljački kralj"), a zatim je raščetvoren</a:t>
            </a:r>
          </a:p>
        </p:txBody>
      </p:sp>
      <p:pic>
        <p:nvPicPr>
          <p:cNvPr id="12292" name="Rezervirano mjesto sadržaja 6" descr="matija_gubec3_1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700213"/>
            <a:ext cx="3451225" cy="4249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948113"/>
          </a:xfrm>
        </p:spPr>
        <p:txBody>
          <a:bodyPr/>
          <a:lstStyle/>
          <a:p>
            <a:pPr eaLnBrk="1" hangingPunct="1"/>
            <a:r>
              <a:rPr lang="hr-HR" sz="3200" smtClean="0"/>
              <a:t>Bista na uglu Markova trga i Ćirilometodske ulice u Zagrebu</a:t>
            </a:r>
          </a:p>
        </p:txBody>
      </p:sp>
      <p:sp>
        <p:nvSpPr>
          <p:cNvPr id="13315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4724400"/>
            <a:ext cx="3008313" cy="1401763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13316" name="Slika 5" descr="http://upload.wikimedia.org/wikipedia/commons/thumb/5/5d/Zagreb_city_%284%29.JPG/220px-Zagreb_city_%284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60350"/>
            <a:ext cx="50768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b="1" smtClean="0"/>
              <a:t>ZANIMLJIVOSTI</a:t>
            </a:r>
            <a:endParaRPr lang="hr-HR" sz="9600" smtClean="0"/>
          </a:p>
        </p:txBody>
      </p:sp>
      <p:sp>
        <p:nvSpPr>
          <p:cNvPr id="14339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 sz="3200" b="1" smtClean="0"/>
              <a:t>Višestoljetna </a:t>
            </a:r>
            <a:r>
              <a:rPr lang="hr-HR" sz="3200" b="1" i="1" smtClean="0"/>
              <a:t>Gupčeva lipa</a:t>
            </a:r>
            <a:r>
              <a:rPr lang="hr-HR" sz="3200" b="1" smtClean="0"/>
              <a:t> zaštićeni je spomenik kulture – </a:t>
            </a:r>
            <a:r>
              <a:rPr lang="hr-HR" sz="3200" b="1" i="1" smtClean="0"/>
              <a:t>SADNICU GUPČEVE LIPE IMAMO I U DVORIŠTU NAŠE ŠKOLE!</a:t>
            </a:r>
          </a:p>
          <a:p>
            <a:pPr eaLnBrk="1" hangingPunct="1"/>
            <a:endParaRPr lang="hr-HR" smtClean="0"/>
          </a:p>
        </p:txBody>
      </p:sp>
      <p:pic>
        <p:nvPicPr>
          <p:cNvPr id="14340" name="Rezervirano mjesto sadržaja 4" descr="imagesCAL3YEU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412875"/>
            <a:ext cx="3455988" cy="514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b="1" smtClean="0"/>
              <a:t>ZANIMLJIVOSTI</a:t>
            </a:r>
            <a:endParaRPr lang="hr-HR" sz="9600" smtClean="0"/>
          </a:p>
        </p:txBody>
      </p:sp>
      <p:sp>
        <p:nvSpPr>
          <p:cNvPr id="1536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/>
            <a:r>
              <a:rPr lang="hr-HR" b="1" smtClean="0"/>
              <a:t>Mnoga  društva nose ime Matije Gupca, tako je npr. u Tavankutu 1946. godine osnovano Hrvatsko kulturno prosvjetno društvo "Matija Gubec”</a:t>
            </a:r>
          </a:p>
        </p:txBody>
      </p:sp>
      <p:pic>
        <p:nvPicPr>
          <p:cNvPr id="15364" name="Rezervirano mjesto sadržaja 4" descr="hkpd-grb-60-obljetnica%20copy%20veli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557338"/>
            <a:ext cx="4392612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smtClean="0"/>
              <a:t>ZANIMLJIVOSTI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3527425" cy="4525962"/>
          </a:xfrm>
        </p:spPr>
        <p:txBody>
          <a:bodyPr/>
          <a:lstStyle/>
          <a:p>
            <a:pPr eaLnBrk="1" hangingPunct="1"/>
            <a:r>
              <a:rPr lang="hr-HR" b="1" smtClean="0"/>
              <a:t>Najčešće ime ulica u Hrvatskoj jest Ulica Matije Gupca</a:t>
            </a:r>
          </a:p>
          <a:p>
            <a:pPr eaLnBrk="1" hangingPunct="1"/>
            <a:r>
              <a:rPr lang="hr-HR" b="1" smtClean="0"/>
              <a:t>Mnoge škole nose njegovo ime, PA TAKO I NAŠA, ali i u Piškorevcima, Jarmini, Zagrebu, Gornjoj Stubici, Magadenovcu, Tavankutu</a:t>
            </a:r>
          </a:p>
        </p:txBody>
      </p:sp>
      <p:pic>
        <p:nvPicPr>
          <p:cNvPr id="16388" name="Rezervirano mjesto sadržaja 4" descr="Osnovna_Skola_Matija_Gube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2133600"/>
            <a:ext cx="5472113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lika 1" descr="z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78930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smtClean="0"/>
              <a:t>ŽIVOT</a:t>
            </a:r>
          </a:p>
        </p:txBody>
      </p:sp>
      <p:sp>
        <p:nvSpPr>
          <p:cNvPr id="3075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/>
            <a:r>
              <a:rPr lang="hr-HR" sz="3200" b="1" smtClean="0"/>
              <a:t>Ambroz Matija Gubec</a:t>
            </a:r>
            <a:r>
              <a:rPr lang="hr-HR" sz="3200" smtClean="0"/>
              <a:t> </a:t>
            </a:r>
            <a:r>
              <a:rPr lang="hr-HR" sz="3200" b="1" smtClean="0"/>
              <a:t>rođen je oko 1548. u Hižakovecu, Hrvatsko zagorje, a pogubljen je 15. veljače u Zagrebu 1573.</a:t>
            </a:r>
          </a:p>
          <a:p>
            <a:pPr eaLnBrk="1" hangingPunct="1"/>
            <a:r>
              <a:rPr lang="hr-HR" sz="3200" b="1" smtClean="0"/>
              <a:t>Bio je hrvatski seljak i vođa seljačke bune u Hrvatskoj i Sloveniji.</a:t>
            </a:r>
          </a:p>
        </p:txBody>
      </p:sp>
      <p:pic>
        <p:nvPicPr>
          <p:cNvPr id="3076" name="Rezervirano mjesto sadržaja 4" descr="matija-gube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557338"/>
            <a:ext cx="3671887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smtClean="0"/>
              <a:t>ŽIVOT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r>
              <a:rPr lang="hr-HR" sz="3200" b="1" smtClean="0"/>
              <a:t>Kip Matije Gupca u Gornjoj Stubici, rad Antuna Augustinčića</a:t>
            </a:r>
          </a:p>
        </p:txBody>
      </p:sp>
      <p:pic>
        <p:nvPicPr>
          <p:cNvPr id="4100" name="Rezervirano mjesto sadržaja 8" descr="http://upload.wikimedia.org/wikipedia/commons/thumb/8/88/Matija_Gubec.JPG/220px-Matija_Gube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484313"/>
            <a:ext cx="4537075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smtClean="0"/>
              <a:t>SELJAČKA BUNA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/>
            <a:r>
              <a:rPr lang="hr-HR" sz="3200" b="1" i="1" smtClean="0"/>
              <a:t>Uzroci pobune bili su: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r-HR" sz="3200" b="1" smtClean="0"/>
              <a:t> pogoršan položaj seljaka,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r-HR" sz="3200" b="1" smtClean="0"/>
              <a:t> ograničavanja i ometanja seljačke trgovine,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r-HR" sz="3200" b="1" smtClean="0"/>
              <a:t> zlodjela Franje i Gabrijela Tahija</a:t>
            </a:r>
          </a:p>
          <a:p>
            <a:pPr eaLnBrk="1" hangingPunct="1">
              <a:buFont typeface="Wingdings" pitchFamily="2" charset="2"/>
              <a:buChar char="v"/>
            </a:pPr>
            <a:endParaRPr lang="hr-HR" sz="3200" b="1" smtClean="0"/>
          </a:p>
        </p:txBody>
      </p:sp>
      <p:sp>
        <p:nvSpPr>
          <p:cNvPr id="512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hr-HR" sz="3200" b="1" i="1" smtClean="0"/>
              <a:t>Ustanici se bore za: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r-HR" sz="3200" b="1" smtClean="0"/>
              <a:t> stare pravice i rušenje feudalnog poretka,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r-HR" sz="3200" b="1" smtClean="0"/>
              <a:t> stvaranje samostalne seljačke države sa sjedištem u Zagrebu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smtClean="0"/>
              <a:t>SELJAČKA BUNA</a:t>
            </a:r>
          </a:p>
        </p:txBody>
      </p:sp>
      <p:pic>
        <p:nvPicPr>
          <p:cNvPr id="6147" name="Rezervirano mjesto sadržaja 3" descr="t0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341438"/>
            <a:ext cx="3384550" cy="5256212"/>
          </a:xfrm>
        </p:spPr>
      </p:pic>
      <p:sp>
        <p:nvSpPr>
          <p:cNvPr id="6148" name="TekstniOkvir 4"/>
          <p:cNvSpPr txBox="1">
            <a:spLocks noChangeArrowheads="1"/>
          </p:cNvSpPr>
          <p:nvPr/>
        </p:nvSpPr>
        <p:spPr bwMode="auto">
          <a:xfrm>
            <a:off x="5148263" y="3500438"/>
            <a:ext cx="2952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/>
              <a:t> </a:t>
            </a:r>
            <a:r>
              <a:rPr lang="hr-HR" sz="3200" b="1"/>
              <a:t>Nadgrobna ploča Franje Tahyja</a:t>
            </a:r>
            <a:endParaRPr lang="hr-H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8800" smtClean="0"/>
              <a:t>SELJAČKA BUNA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3" cy="5068888"/>
          </a:xfrm>
        </p:spPr>
        <p:txBody>
          <a:bodyPr/>
          <a:lstStyle/>
          <a:p>
            <a:pPr eaLnBrk="1" hangingPunct="1"/>
            <a:r>
              <a:rPr lang="hr-HR" sz="3200" b="1" smtClean="0"/>
              <a:t>Seljaci su izabrali Gupca za vođu </a:t>
            </a:r>
            <a:r>
              <a:rPr lang="hr-HR" sz="3200" b="1" i="1" smtClean="0"/>
              <a:t>jer su "smatrali da se, među ostalim, odlikuje pameću i hrabrošću“</a:t>
            </a:r>
          </a:p>
          <a:p>
            <a:pPr eaLnBrk="1" hangingPunct="1"/>
            <a:endParaRPr lang="hr-HR" sz="3200" b="1" smtClean="0"/>
          </a:p>
          <a:p>
            <a:pPr eaLnBrk="1" hangingPunct="1"/>
            <a:endParaRPr lang="hr-HR" smtClean="0"/>
          </a:p>
        </p:txBody>
      </p:sp>
      <p:pic>
        <p:nvPicPr>
          <p:cNvPr id="7172" name="Rezervirano mjesto sadržaja 4" descr="634647218660650311_izjava_matija_gube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2924175"/>
            <a:ext cx="5076825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smtClean="0"/>
              <a:t>SELJAČKA BUNA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/>
            <a:endParaRPr lang="hr-HR" sz="3200" b="1" smtClean="0"/>
          </a:p>
          <a:p>
            <a:pPr eaLnBrk="1" hangingPunct="1"/>
            <a:endParaRPr lang="hr-HR" sz="3200" b="1" smtClean="0"/>
          </a:p>
          <a:p>
            <a:pPr eaLnBrk="1" hangingPunct="1"/>
            <a:r>
              <a:rPr lang="hr-HR" sz="3200" b="1" smtClean="0"/>
              <a:t>Gubec se pokazao kao sposoban organizator i nadahnjujući vođa, pa je odmah nakon smrti ušao u legendu</a:t>
            </a:r>
            <a:endParaRPr lang="hr-HR" sz="3200" smtClean="0"/>
          </a:p>
        </p:txBody>
      </p:sp>
      <p:pic>
        <p:nvPicPr>
          <p:cNvPr id="8196" name="Rezervirano mjesto sadržaja 4" descr="Matija_Gubec_statue_head_closeu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700213"/>
            <a:ext cx="4530725" cy="302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b="1" smtClean="0"/>
              <a:t>U presudnoj bitci kod Stubičkih Toplica 9. veljače 1573, Gubec je vodio seljačku vojsku od oko 6.000 ljudi.</a:t>
            </a:r>
            <a:r>
              <a:rPr lang="hr-HR" sz="3200" b="1" baseline="30000" smtClean="0"/>
              <a:t> </a:t>
            </a:r>
            <a:endParaRPr lang="hr-HR" sz="3200" b="1" smtClean="0"/>
          </a:p>
        </p:txBody>
      </p:sp>
      <p:pic>
        <p:nvPicPr>
          <p:cNvPr id="9219" name="Picture 2" descr="C:\Users\Korisnik\Pictures\matija gubec\neimenov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4215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9600" smtClean="0"/>
              <a:t>SELJAČKA BUNA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 sz="3200" b="1" smtClean="0"/>
              <a:t>Gubec je seljacima govorio neka budu svjesni da trebaju pobijediti ili očekivati </a:t>
            </a:r>
            <a:r>
              <a:rPr lang="hr-HR" sz="3200" b="1" i="1" smtClean="0"/>
              <a:t>"jao pobijeđenima" </a:t>
            </a:r>
            <a:endParaRPr lang="hr-HR" sz="3200" b="1" smtClean="0"/>
          </a:p>
        </p:txBody>
      </p:sp>
      <p:pic>
        <p:nvPicPr>
          <p:cNvPr id="10244" name="Rezervirano mjesto sadržaja 4" descr="1-1_Matija_Ambroz_Gube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2708275"/>
            <a:ext cx="5019675" cy="352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329</Words>
  <Application>Microsoft Office PowerPoint</Application>
  <PresentationFormat>Prikaz na zaslonu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tema</vt:lpstr>
      <vt:lpstr>MATIJA GUBEC</vt:lpstr>
      <vt:lpstr>ŽIVOT</vt:lpstr>
      <vt:lpstr>ŽIVOT</vt:lpstr>
      <vt:lpstr>SELJAČKA BUNA</vt:lpstr>
      <vt:lpstr>SELJAČKA BUNA</vt:lpstr>
      <vt:lpstr>SELJAČKA BUNA</vt:lpstr>
      <vt:lpstr>SELJAČKA BUNA</vt:lpstr>
      <vt:lpstr>U presudnoj bitci kod Stubičkih Toplica 9. veljače 1573, Gubec je vodio seljačku vojsku od oko 6.000 ljudi. </vt:lpstr>
      <vt:lpstr>SELJAČKA BUNA</vt:lpstr>
      <vt:lpstr>Nakon što su seljaci poraženi, Gubec je uhvaćen i odveden u Zagreb. Smaknut je 15. veljače 1573.</vt:lpstr>
      <vt:lpstr>LEGENDA</vt:lpstr>
      <vt:lpstr>Bista na uglu Markova trga i Ćirilometodske ulice u Zagrebu</vt:lpstr>
      <vt:lpstr>ZANIMLJIVOSTI</vt:lpstr>
      <vt:lpstr>ZANIMLJIVOSTI</vt:lpstr>
      <vt:lpstr>ZANIMLJIVOSTI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X</cp:lastModifiedBy>
  <cp:revision>10</cp:revision>
  <dcterms:created xsi:type="dcterms:W3CDTF">2013-01-21T08:46:29Z</dcterms:created>
  <dcterms:modified xsi:type="dcterms:W3CDTF">2013-02-11T11:28:39Z</dcterms:modified>
</cp:coreProperties>
</file>